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1"/>
  </p:notesMasterIdLst>
  <p:handoutMasterIdLst>
    <p:handoutMasterId r:id="rId32"/>
  </p:handoutMasterIdLst>
  <p:sldIdLst>
    <p:sldId id="335" r:id="rId2"/>
    <p:sldId id="376" r:id="rId3"/>
    <p:sldId id="360" r:id="rId4"/>
    <p:sldId id="342" r:id="rId5"/>
    <p:sldId id="379" r:id="rId6"/>
    <p:sldId id="378" r:id="rId7"/>
    <p:sldId id="390" r:id="rId8"/>
    <p:sldId id="380" r:id="rId9"/>
    <p:sldId id="389" r:id="rId10"/>
    <p:sldId id="388" r:id="rId11"/>
    <p:sldId id="406" r:id="rId12"/>
    <p:sldId id="400" r:id="rId13"/>
    <p:sldId id="401" r:id="rId14"/>
    <p:sldId id="403" r:id="rId15"/>
    <p:sldId id="381" r:id="rId16"/>
    <p:sldId id="387" r:id="rId17"/>
    <p:sldId id="391" r:id="rId18"/>
    <p:sldId id="393" r:id="rId19"/>
    <p:sldId id="394" r:id="rId20"/>
    <p:sldId id="398" r:id="rId21"/>
    <p:sldId id="395" r:id="rId22"/>
    <p:sldId id="396" r:id="rId23"/>
    <p:sldId id="397" r:id="rId24"/>
    <p:sldId id="385" r:id="rId25"/>
    <p:sldId id="383" r:id="rId26"/>
    <p:sldId id="386" r:id="rId27"/>
    <p:sldId id="349" r:id="rId28"/>
    <p:sldId id="405" r:id="rId29"/>
    <p:sldId id="40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loofar Naghdi Pour" initials="NNP" lastIdx="10" clrIdx="0">
    <p:extLst>
      <p:ext uri="{19B8F6BF-5375-455C-9EA6-DF929625EA0E}">
        <p15:presenceInfo xmlns:p15="http://schemas.microsoft.com/office/powerpoint/2012/main" userId="Niloofar Naghdi Pou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BD89"/>
    <a:srgbClr val="8271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EE0F3-1B02-4D4C-ABE9-F41E5ED348B3}" type="datetimeFigureOut">
              <a:rPr lang="en-IN" smtClean="0"/>
              <a:t>13-11-2023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C4FC6-C135-48E6-B1C9-73B27CAF65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1C20D-AAFF-48C1-8AEC-1A61942E6FDA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C653C-9343-444D-A8B6-CE74466C3D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3254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F7E94-BE02-9A45-9062-1449FB0E4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650E84-FCA6-BF46-947F-0E37FDBD2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436B4-1720-2548-BCE3-CC2568995F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102BD1E-A415-44C1-8E44-94ACD6B680F5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8079D-0BF4-CD44-B92A-489A2C415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000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7B34F-B4A6-AC47-A86D-866C0E23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EBF6B5-A8B6-5742-91AE-8DC29EBB8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43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803D7-DD00-0748-8FFA-B2BC03BCA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2826A-88C3-5743-B64C-B07D2BE58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3BF11-5B50-CC4B-AA5F-9AF20D6D16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9F5FCFAC-9106-4E64-815C-80BFA645CB03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CF8D4-EC88-134C-BC2D-702B64D31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15D8A-E2CA-8E43-8878-75649038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EBF6B5-A8B6-5742-91AE-8DC29EBB8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88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92ECA9-11B4-0F45-94F9-0FC941CF1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3255D7-028B-5D4B-89B0-B5AD9EEF0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B0844-2774-6245-8C90-47C68BEA8B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20B6CBD-E8D7-46F4-8FB4-320E56571F84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65D80-3CA0-DF4E-B0D2-D7B253284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432B8-447B-714B-8A40-62A67162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EBF6B5-A8B6-5742-91AE-8DC29EBB8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1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9D7BE-8467-FA47-BC87-BEEAECA3B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0FF2-3FE8-1248-A4BA-F5AE9648A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397C0-5CA5-F14C-AA7D-A1EE12F440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DCA8111-1BD4-4059-88AC-49722FD7C2AB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C006F-A7FD-6846-A942-B3569196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F61AC-F887-AE4C-BD7C-AC1FDE24B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EBF6B5-A8B6-5742-91AE-8DC29EBB8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D49B-FD14-D446-91B5-0CC55D140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E7AB3-B6DD-9E47-BE1A-4E24B6AA5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64115-4182-7A4B-A588-4C67C230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AD3E661-FD24-4AE5-848B-4D38347AC969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42A63-2CB1-A24E-954D-7D7D93797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8B48E-845C-4840-95A9-377C3D3B4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EBF6B5-A8B6-5742-91AE-8DC29EBB8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05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C3E4-95D0-D041-BD41-2F9A8ED5E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25F08-48C2-644B-ADE9-A7FD0DFF5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1F2CF-1A8D-D440-A80C-A89DA67A6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2C35B-5647-C74B-B437-00CFE688B4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4F6660B1-FF18-493A-A1B6-E7C0EF341E29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78282-95C5-2749-9540-97EF5B659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0FAAF-9653-E04F-94F2-4224F38B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EBF6B5-A8B6-5742-91AE-8DC29EBB8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30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B7240-9A7C-CF46-A50F-913546492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DA3D2-A89B-9342-A622-CF0D36725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DE86EF-5EF1-F74B-97C2-CDA3362ED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3AD070-654E-214E-B651-0E16996FF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15334D-7F3A-EA40-866D-AB3C425FEC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691819-88AD-1E47-A20A-21A14DF14B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381960F-9B17-4DDD-88B5-C1141745EC2F}" type="datetime1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E5BACE-5675-9D40-9F4F-E9921987F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0F5B13-59D2-5A41-B943-5F2460810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EBF6B5-A8B6-5742-91AE-8DC29EBB8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66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6E827-A917-7549-A733-3976261C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DCA6C4-E35C-224C-9307-A887F1DC4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1260A1-8B5B-4515-BB2F-746DDE4DB21B}" type="datetime1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E571E2-C2E8-4E42-8B5C-F20315D16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ED733-939E-2148-A95E-47077E5D6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EBF6B5-A8B6-5742-91AE-8DC29EBB8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84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2AAF3A-3FEB-F143-A7B5-3828A35205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E7234F9E-5B1B-4EB9-B6CE-B5CCB6E1B506}" type="datetime1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BA8D13-6D31-624A-BA24-CD6B8FF10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B2883-BD7C-D844-ADA8-0B3BFA6B8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EBF6B5-A8B6-5742-91AE-8DC29EBB8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2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6B88B-E4B2-8F4F-B312-99069E934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8816F-7C9A-6941-AB5E-F714B7BB1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F52E3B-1E34-C048-AC30-905D39D4E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B352D6-8B20-1E43-BD8E-08A641772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9920605E-D76E-4B9F-A0F3-024F1C4E02A7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37D3C-9157-6A4D-B3FC-7B226ED29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B182A-4BF9-5F41-A908-DFC23E647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EBF6B5-A8B6-5742-91AE-8DC29EBB8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21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A1F0-B270-7049-988F-77C6A532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030449-C0AC-0F4D-8B00-58157086C3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89FE3-E19C-3343-8DBD-230EB8ACF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31E9A-72CE-7744-90AD-CBA84005AD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0AD55A6-6FEE-41EF-9D29-D769614B2B62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8B379-1EF7-534A-B2FF-EA8F19541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1B19C-BEAD-AC49-8528-67569E0DF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EBF6B5-A8B6-5742-91AE-8DC29EBB8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14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7AD727-180C-6C41-8560-04A952E25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E65D2-9D75-0548-91A2-FE37A13DC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CCBD64-8A40-874E-A16E-3EDC3D92A62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594360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5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tin.com/data-science/step-step-explanation-principal-component-analysis" TargetMode="External"/><Relationship Id="rId2" Type="http://schemas.openxmlformats.org/officeDocument/2006/relationships/hyperlink" Target="https://en.wikipedia.org/w/index.php?title=Scree_plot&amp;oldid=1163045172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NFGqDkiyjOPRmctUptDief5J6l1IZVms#scrollTo=L7vgYfyIUirX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topics/naive-bayes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A0281-5013-4E23-A6CE-090000A6D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814386"/>
            <a:ext cx="10322859" cy="992251"/>
          </a:xfr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Dimensionality Reduction: Principal Component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E7D6DC-3DD7-415F-B111-ECE55C9D4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95752"/>
            <a:ext cx="9144000" cy="187347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600" b="1" dirty="0">
              <a:solidFill>
                <a:srgbClr val="00008B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600" b="1" dirty="0">
              <a:solidFill>
                <a:srgbClr val="00008B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CB43821-680E-CA68-CA94-ABAE242B2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365503"/>
              </p:ext>
            </p:extLst>
          </p:nvPr>
        </p:nvGraphicFramePr>
        <p:xfrm>
          <a:off x="3579665" y="1877135"/>
          <a:ext cx="5032667" cy="16459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032667">
                  <a:extLst>
                    <a:ext uri="{9D8B030D-6E8A-4147-A177-3AD203B41FA5}">
                      <a16:colId xmlns:a16="http://schemas.microsoft.com/office/drawing/2014/main" val="158300051"/>
                    </a:ext>
                  </a:extLst>
                </a:gridCol>
              </a:tblGrid>
              <a:tr h="150151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Members: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39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Manthan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Jethva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504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Pranav Kalariya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38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22952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04A383C-F5A1-1AE7-9B74-1AE4FE220C8B}"/>
              </a:ext>
            </a:extLst>
          </p:cNvPr>
          <p:cNvSpPr txBox="1"/>
          <p:nvPr/>
        </p:nvSpPr>
        <p:spPr>
          <a:xfrm>
            <a:off x="3883231" y="3429000"/>
            <a:ext cx="442553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Instructor: Dr. Yasser 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Alginahi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​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10th November 2023​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Windsor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179736-E127-6978-952C-F36EC2980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275669"/>
            <a:ext cx="2743200" cy="365125"/>
          </a:xfrm>
        </p:spPr>
        <p:txBody>
          <a:bodyPr/>
          <a:lstStyle/>
          <a:p>
            <a:fld id="{2DEBF6B5-A8B6-5742-91AE-8DC29EBB8E4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06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D6E3F-B7AC-BE22-7390-2E0B6F61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6937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Co-variance Matrix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ovariance Matrix for 3-Dimensional Data">
            <a:extLst>
              <a:ext uri="{FF2B5EF4-FFF2-40B4-BE49-F238E27FC236}">
                <a16:creationId xmlns:a16="http://schemas.microsoft.com/office/drawing/2014/main" id="{4A6CDA43-CCE7-D473-AA22-6EFFED849F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577" y="2210469"/>
            <a:ext cx="4740296" cy="10975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5A7E35-5BC9-4922-E9F9-A8312DC737C4}"/>
              </a:ext>
            </a:extLst>
          </p:cNvPr>
          <p:cNvSpPr txBox="1"/>
          <p:nvPr/>
        </p:nvSpPr>
        <p:spPr>
          <a:xfrm>
            <a:off x="838200" y="1536174"/>
            <a:ext cx="63559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for a 3-dimensional data set with 3 variables </a:t>
            </a:r>
            <a:r>
              <a:rPr lang="en-US" sz="20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0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 </a:t>
            </a:r>
            <a:r>
              <a:rPr lang="en-US" sz="20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the covariance matrix is a 3×3 data matrix of this from: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the covariance of a variable with itself is its variance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)=Var(a)), in the main diagonal, we actually have the variances of each initial variable.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the covariance is commutative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b,a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)), the entries of the covariance matrix are symmetric with respect to the main diagonal, which means that the upper and the lower triangular portions are equal.[2]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16A8C-3A4E-57D1-273D-63B23B29ACB0}"/>
              </a:ext>
            </a:extLst>
          </p:cNvPr>
          <p:cNvSpPr txBox="1"/>
          <p:nvPr/>
        </p:nvSpPr>
        <p:spPr>
          <a:xfrm>
            <a:off x="7813966" y="3429000"/>
            <a:ext cx="380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https://tinyurl.com/2ftxh3kx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09358B-D57D-9D3C-D761-FDD30D97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280171"/>
            <a:ext cx="2743200" cy="241784"/>
          </a:xfrm>
        </p:spPr>
        <p:txBody>
          <a:bodyPr/>
          <a:lstStyle/>
          <a:p>
            <a:fld id="{2DEBF6B5-A8B6-5742-91AE-8DC29EBB8E4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520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F800FF-55D9-A727-C07F-7A292547DE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2670" y="1704601"/>
                <a:ext cx="10515600" cy="435133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IN" sz="20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en-CA" sz="20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brk m:alnAt="7"/>
                                  </m:rPr>
                                  <a:rPr lang="en-CA" sz="20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CA" sz="20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</m:eqArr>
                          </m:e>
                          <m:e>
                            <m:eqArr>
                              <m:eqArrPr>
                                <m:ctrlPr>
                                  <a:rPr lang="en-CA" sz="20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20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CA" sz="20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7</m:t>
                                </m:r>
                              </m:e>
                            </m:eqArr>
                          </m:e>
                        </m:mr>
                        <m:mr>
                          <m:e>
                            <m:r>
                              <a:rPr lang="en-CA" sz="2000" b="0" i="1" kern="10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CA" sz="2000" b="0" i="1" kern="10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e>
                        </m:mr>
                      </m:m>
                    </m:oMath>
                  </m:oMathPara>
                </a14:m>
                <a:endParaRPr lang="en-IN" sz="20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=   (3+2)/2=5/2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ȳ= (7+4)/2=11/2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</a:t>
                </a:r>
                <a:r>
                  <a:rPr lang="en-I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IN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x,y</a:t>
                </a:r>
                <a:r>
                  <a:rPr lang="en-I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)=(3-5/2)(7-11/2)+(7-5/2)(4-11/2)=-1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Var(x)= (3-5/2)^2 + (2-5/2)^2 = ½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Var(y)= (7-11/2)^2 + (4-11/2)^2 = 18/4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Covariance matrix =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000" i="1" kern="10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000" i="1" kern="100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𝑜𝑣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𝑐𝑜𝑣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𝑐𝑜𝑣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𝑐𝑜𝑣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20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0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=  </a:t>
                </a: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00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00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10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1/2</m:t>
                              </m:r>
                            </m:e>
                            <m:e>
                              <m:r>
                                <a:rPr lang="en-US" sz="2000" b="0" i="1" kern="10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10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b="0" i="1" kern="10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9/2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0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F800FF-55D9-A727-C07F-7A292547DE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2670" y="1704601"/>
                <a:ext cx="10515600" cy="4351339"/>
              </a:xfrm>
              <a:blipFill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3C90A-351E-5BBE-2D7C-EB16A9A62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5417"/>
            <a:ext cx="2743200" cy="365125"/>
          </a:xfrm>
        </p:spPr>
        <p:txBody>
          <a:bodyPr/>
          <a:lstStyle/>
          <a:p>
            <a:fld id="{2DEBF6B5-A8B6-5742-91AE-8DC29EBB8E42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C6F401-CC99-F643-986E-B017C07DA799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Co-variance Matrix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69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E4557-4F6A-340F-70C7-A3833BF09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225289"/>
            <a:ext cx="2743200" cy="365125"/>
          </a:xfrm>
        </p:spPr>
        <p:txBody>
          <a:bodyPr/>
          <a:lstStyle/>
          <a:p>
            <a:fld id="{2DEBF6B5-A8B6-5742-91AE-8DC29EBB8E42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056AFA8-61FA-CA0A-3D8A-A61381B01F63}"/>
              </a:ext>
            </a:extLst>
          </p:cNvPr>
          <p:cNvSpPr>
            <a:spLocks noGrp="1"/>
          </p:cNvSpPr>
          <p:nvPr/>
        </p:nvSpPr>
        <p:spPr>
          <a:xfrm>
            <a:off x="717177" y="2675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Eigenvalue and Eigen vector</a:t>
            </a:r>
            <a:endParaRPr lang="en-CA" sz="3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011A31-BF9E-0667-9C0F-31C5790D4725}"/>
              </a:ext>
            </a:extLst>
          </p:cNvPr>
          <p:cNvSpPr>
            <a:spLocks noGrp="1"/>
          </p:cNvSpPr>
          <p:nvPr/>
        </p:nvSpPr>
        <p:spPr>
          <a:xfrm>
            <a:off x="717177" y="1593149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Equation fo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Eigen value problem: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λ·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this equation 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an n-by-n matrix, 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a non-zero n-by-1 vector and λ is a scalar (which may be either real or complex).  Any value of λ for which this equation has a solution is known as an eigenvalue of the matrix 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 It is sometimes also called the characteristic value.  The vector, 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which corresponds to this value is called an eigenvector.  The eigenvalue problem can be rewritten as </a:t>
            </a:r>
          </a:p>
          <a:p>
            <a:pPr marL="0" indent="0" algn="ctr">
              <a:buNone/>
            </a:pP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-λ·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b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-λ·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b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-λ·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)·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b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 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non-zero, this equation will only have a solution if </a:t>
            </a:r>
          </a:p>
          <a:p>
            <a:pPr marL="0" indent="0" algn="ctr">
              <a:buNone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-λ·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|=0</a:t>
            </a:r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070261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C9F90-9A6D-AD8C-D206-E1EC09803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225289"/>
            <a:ext cx="2743200" cy="365125"/>
          </a:xfrm>
        </p:spPr>
        <p:txBody>
          <a:bodyPr/>
          <a:lstStyle/>
          <a:p>
            <a:fld id="{2DEBF6B5-A8B6-5742-91AE-8DC29EBB8E42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FDFDFD-1C26-45E3-C724-E6D099750816}"/>
              </a:ext>
            </a:extLst>
          </p:cNvPr>
          <p:cNvSpPr>
            <a:spLocks noGrp="1"/>
          </p:cNvSpPr>
          <p:nvPr/>
        </p:nvSpPr>
        <p:spPr>
          <a:xfrm>
            <a:off x="717177" y="2675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Eigenvalue</a:t>
            </a:r>
            <a:endParaRPr lang="en-CA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EE1332-995C-6493-498D-488D15C106F5}"/>
                  </a:ext>
                </a:extLst>
              </p:cNvPr>
              <p:cNvSpPr txBox="1"/>
              <p:nvPr/>
            </p:nvSpPr>
            <p:spPr>
              <a:xfrm>
                <a:off x="896470" y="1593149"/>
                <a:ext cx="6125134" cy="382239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 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mr>
                      <m:m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e>
                      </m:mr>
                    </m:m>
                  </m:oMath>
                </a14:m>
                <a:r>
                  <a:rPr lang="en-IN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	=&gt; 	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en-IN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 ?</a:t>
                </a: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|A-</a:t>
                </a:r>
                <a:r>
                  <a:rPr lang="el-G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I| = 0</a:t>
                </a: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IN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l-GR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λ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3−</m:t>
                              </m:r>
                              <m:r>
                                <m:rPr>
                                  <m:nor/>
                                </m:rPr>
                                <a:rPr lang="el-GR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λ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</a:t>
                </a: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λ</m:t>
                    </m:r>
                  </m:oMath>
                </a14:m>
                <a:r>
                  <a:rPr lang="en-IN" sz="18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- 5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λ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+ 4 = 0</m:t>
                    </m:r>
                  </m:oMath>
                </a14:m>
                <a:endParaRPr lang="en-IN" sz="18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=1      </m:t>
                    </m:r>
                    <m:r>
                      <m:rPr>
                        <m:nor/>
                      </m:rPr>
                      <a:rPr lang="en-US" sz="18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CA" sz="18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     </m:t>
                    </m:r>
                    <m:r>
                      <m:rPr>
                        <m:nor/>
                      </m:rPr>
                      <a:rPr lang="el-GR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sz="18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endParaRPr lang="en-IN" sz="18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EE1332-995C-6493-498D-488D15C10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0" y="1593149"/>
                <a:ext cx="6125134" cy="3822393"/>
              </a:xfrm>
              <a:prstGeom prst="rect">
                <a:avLst/>
              </a:prstGeom>
              <a:blipFill>
                <a:blip r:embed="rId2"/>
                <a:stretch>
                  <a:fillRect l="-695" b="-174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270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E1EEEE-4727-3108-12A5-64ECC3E84E09}"/>
                  </a:ext>
                </a:extLst>
              </p:cNvPr>
              <p:cNvSpPr txBox="1"/>
              <p:nvPr/>
            </p:nvSpPr>
            <p:spPr>
              <a:xfrm>
                <a:off x="838200" y="1623453"/>
                <a:ext cx="4223362" cy="423462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/>
                  <a:t>For  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en-IN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 </a:t>
                </a:r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1, </a:t>
                </a:r>
                <a:endParaRPr lang="en-US" dirty="0"/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/>
                  <a:t>A·v1 =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en-IN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·v1</a:t>
                </a:r>
                <a:endParaRPr lang="en-US" sz="18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8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IN" dirty="0"/>
                  <a:t>(A -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en-IN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)·v1 = 0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IN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l-GR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λ</m:t>
                              </m:r>
                              <m:r>
                                <m:rPr>
                                  <m:nor/>
                                </m:rPr>
                                <a:rPr lang="en-IN" baseline="-250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l-GR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λ</m:t>
                              </m:r>
                              <m:r>
                                <m:rPr>
                                  <m:nor/>
                                </m:rPr>
                                <a:rPr lang="en-IN" baseline="-250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·v1 = 0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IN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 ·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m:rPr>
                              <m:brk m:alnAt="7"/>
                            </m:rPr>
                            <a:rPr lang="en-US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brk m:alnAt="7"/>
                            </m:rPr>
                            <a:rPr lang="en-US" b="0" i="1" baseline="-2500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baseline="-2500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mr>
                    </m:m>
                  </m:oMath>
                </a14:m>
                <a:r>
                  <a:rPr lang="en-US" dirty="0"/>
                  <a:t>  = 0     (</a:t>
                </a:r>
                <a:r>
                  <a:rPr lang="en-IN" dirty="0"/>
                  <a:t>∴ 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dirty="0"/>
                  <a:t> = 1)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+ 2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= 0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= 2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0" baseline="-25000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 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m:rPr>
                        <m:brk m:alnAt="7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dirty="0"/>
                  <a:t>= k</a:t>
                </a:r>
                <a:r>
                  <a:rPr lang="en-IN" baseline="-25000" dirty="0"/>
                  <a:t>1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:endParaRPr lang="en-IN" baseline="-25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E1EEEE-4727-3108-12A5-64ECC3E84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23453"/>
                <a:ext cx="4223362" cy="4234621"/>
              </a:xfrm>
              <a:prstGeom prst="rect">
                <a:avLst/>
              </a:prstGeom>
              <a:blipFill>
                <a:blip r:embed="rId2"/>
                <a:stretch>
                  <a:fillRect l="-1153" t="-5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AE807-9ACD-97C9-27C7-27EE4BFF3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10312"/>
            <a:ext cx="2743200" cy="365125"/>
          </a:xfrm>
        </p:spPr>
        <p:txBody>
          <a:bodyPr/>
          <a:lstStyle/>
          <a:p>
            <a:fld id="{2DEBF6B5-A8B6-5742-91AE-8DC29EBB8E42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2C2C75-B23A-8C21-3E7A-61A30032F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8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Eigen vector</a:t>
            </a:r>
            <a:endParaRPr lang="en-CA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F0C8F7-91AE-B064-F6DE-C94D0D263477}"/>
                  </a:ext>
                </a:extLst>
              </p:cNvPr>
              <p:cNvSpPr txBox="1"/>
              <p:nvPr/>
            </p:nvSpPr>
            <p:spPr>
              <a:xfrm>
                <a:off x="6270813" y="1623453"/>
                <a:ext cx="4223362" cy="423885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/>
                  <a:t>For  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en-IN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 </a:t>
                </a:r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endParaRPr lang="en-US" dirty="0"/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/>
                  <a:t>A·v</a:t>
                </a:r>
                <a:r>
                  <a:rPr lang="en-US" baseline="-25000" dirty="0"/>
                  <a:t>2</a:t>
                </a:r>
                <a:r>
                  <a:rPr lang="en-US" dirty="0"/>
                  <a:t> =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en-IN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/>
                  <a:t> ·v</a:t>
                </a:r>
                <a:r>
                  <a:rPr lang="en-US" baseline="-25000" dirty="0"/>
                  <a:t>2</a:t>
                </a:r>
                <a:endParaRPr lang="en-US" sz="1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8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IN" dirty="0"/>
                  <a:t>(A -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en-IN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/>
                  <a:t> )·v</a:t>
                </a:r>
                <a:r>
                  <a:rPr lang="en-US" baseline="-25000" dirty="0"/>
                  <a:t>2</a:t>
                </a:r>
                <a:r>
                  <a:rPr lang="en-US" dirty="0"/>
                  <a:t> = 0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IN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l-GR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λ</m:t>
                              </m:r>
                              <m:r>
                                <m:rPr>
                                  <m:nor/>
                                </m:rPr>
                                <a:rPr lang="en-US" b="0" i="0" baseline="-25000" dirty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l-GR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λ</m:t>
                              </m:r>
                              <m:r>
                                <m:rPr>
                                  <m:nor/>
                                </m:rPr>
                                <a:rPr lang="en-US" b="0" i="1" baseline="-25000" dirty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·v</a:t>
                </a:r>
                <a:r>
                  <a:rPr lang="en-US" baseline="-25000" dirty="0"/>
                  <a:t>2</a:t>
                </a:r>
                <a:r>
                  <a:rPr lang="en-US" dirty="0"/>
                  <a:t> = 0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IN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 ·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m:rPr>
                              <m:brk m:alnAt="7"/>
                            </m:rPr>
                            <a:rPr lang="en-US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brk m:alnAt="7"/>
                            </m:rPr>
                            <a:rPr lang="en-US" b="0" i="1" baseline="-2500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baseline="-2500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mr>
                    </m:m>
                  </m:oMath>
                </a14:m>
                <a:r>
                  <a:rPr lang="en-US" dirty="0"/>
                  <a:t>  = 0     (</a:t>
                </a:r>
                <a:r>
                  <a:rPr lang="en-IN" dirty="0"/>
                  <a:t>∴ 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en-I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/>
                  <a:t> = 4)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= 0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0" baseline="-25000" dirty="0" smtClean="0">
                        <a:latin typeface="Cambria Math" panose="02040503050406030204" pitchFamily="18" charset="0"/>
                      </a:rPr>
                      <m:t>           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m:rPr>
                        <m:brk m:alnAt="7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dirty="0"/>
                  <a:t>= k</a:t>
                </a:r>
                <a:r>
                  <a:rPr lang="en-IN" baseline="-25000" dirty="0"/>
                  <a:t>2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:endParaRPr lang="en-IN" baseline="-25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F0C8F7-91AE-B064-F6DE-C94D0D263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813" y="1623453"/>
                <a:ext cx="4223362" cy="4238853"/>
              </a:xfrm>
              <a:prstGeom prst="rect">
                <a:avLst/>
              </a:prstGeom>
              <a:blipFill>
                <a:blip r:embed="rId3"/>
                <a:stretch>
                  <a:fillRect l="-1153" t="-57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889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8C016-2A26-E231-202D-685D17DEE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984"/>
            <a:ext cx="10515600" cy="1325563"/>
          </a:xfrm>
        </p:spPr>
        <p:txBody>
          <a:bodyPr>
            <a:normAutofit/>
          </a:bodyPr>
          <a:lstStyle/>
          <a:p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CD828-B1B9-6EC1-A4CD-128EAB207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950"/>
            <a:ext cx="6329516" cy="3597435"/>
          </a:xfrm>
        </p:spPr>
        <p:txBody>
          <a:bodyPr>
            <a:noAutofit/>
          </a:bodyPr>
          <a:lstStyle/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common method for determining the number of PCs to be retained is a graphical representation known as a scree plot. </a:t>
            </a: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Scree Plot is a simple line segment plot that shows the eigenvalues for each individual PC. It shows the eigenvalues on the y-axis and the number of factors on the x-axis. </a:t>
            </a: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always displays a downward curve. </a:t>
            </a: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scree plot criterion looks for the “elbow” in the curve and selects all components just before the line flattens out. 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E79629-6D63-02EB-F1D5-3E08544EF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716" y="1390860"/>
            <a:ext cx="4756210" cy="40432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7E22D0-475D-1C1C-38FD-447E0A3F17CD}"/>
              </a:ext>
            </a:extLst>
          </p:cNvPr>
          <p:cNvSpPr txBox="1"/>
          <p:nvPr/>
        </p:nvSpPr>
        <p:spPr>
          <a:xfrm>
            <a:off x="7609444" y="5434072"/>
            <a:ext cx="387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https://tinyurl.com/47c8n7hs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6EF74-AF8B-10F0-9F3D-4D185F32B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284951"/>
            <a:ext cx="2743200" cy="365125"/>
          </a:xfrm>
        </p:spPr>
        <p:txBody>
          <a:bodyPr/>
          <a:lstStyle/>
          <a:p>
            <a:fld id="{2DEBF6B5-A8B6-5742-91AE-8DC29EBB8E4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241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2EEF-2F34-38AA-E60C-07B2EA7B8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PCA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0CD011-8C67-C763-6753-52DA5FECF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10312"/>
            <a:ext cx="2743200" cy="365125"/>
          </a:xfrm>
        </p:spPr>
        <p:txBody>
          <a:bodyPr/>
          <a:lstStyle/>
          <a:p>
            <a:fld id="{2DEBF6B5-A8B6-5742-91AE-8DC29EBB8E42}" type="slidenum">
              <a:rPr lang="en-US" smtClean="0"/>
              <a:t>16</a:t>
            </a:fld>
            <a:endParaRPr lang="en-US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45B4E0A-95DD-D258-E703-A4AB74501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06"/>
          <a:stretch/>
        </p:blipFill>
        <p:spPr>
          <a:xfrm>
            <a:off x="838200" y="3587288"/>
            <a:ext cx="5171120" cy="1420509"/>
          </a:xfr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F52348-233E-FDE6-4CE1-CA039E427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407" y="1758233"/>
            <a:ext cx="5884345" cy="32495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0DAAF0-090E-EC18-A426-1DA9E0C0F1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448"/>
          <a:stretch/>
        </p:blipFill>
        <p:spPr>
          <a:xfrm>
            <a:off x="838200" y="1758233"/>
            <a:ext cx="5171120" cy="18290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3646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08079-FD60-5D1B-E6D5-AA14E27B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637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PCA</a:t>
            </a:r>
            <a:endParaRPr lang="en-I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7C09D-4C19-953F-2422-2AE62ECC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222799"/>
            <a:ext cx="2743200" cy="365125"/>
          </a:xfrm>
        </p:spPr>
        <p:txBody>
          <a:bodyPr/>
          <a:lstStyle/>
          <a:p>
            <a:fld id="{2DEBF6B5-A8B6-5742-91AE-8DC29EBB8E42}" type="slidenum">
              <a:rPr lang="en-US" smtClean="0"/>
              <a:t>17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74C2EE4-DF66-AEFD-D1EA-1CD076927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185" y="1778200"/>
            <a:ext cx="3774142" cy="2025737"/>
          </a:xfr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CBB33C-02A1-0589-5CE3-8D44A55B0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313" y="1778200"/>
            <a:ext cx="7191583" cy="41692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852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16B3F-77B1-A7A7-3550-A529AE769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10312"/>
            <a:ext cx="2743200" cy="365125"/>
          </a:xfrm>
        </p:spPr>
        <p:txBody>
          <a:bodyPr/>
          <a:lstStyle/>
          <a:p>
            <a:fld id="{2DEBF6B5-A8B6-5742-91AE-8DC29EBB8E42}" type="slidenum">
              <a:rPr lang="en-US" smtClean="0"/>
              <a:t>18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5D85F4-CFF6-E7F9-975F-4BD8E039A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PCA</a:t>
            </a:r>
            <a:endParaRPr lang="en-IN" sz="3200" dirty="0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5416E245-631A-2526-5735-5EB830A96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099" y="1690688"/>
            <a:ext cx="7701865" cy="1738312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6431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DA145-8D2B-22EA-3A53-A25BFBFC1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10312"/>
            <a:ext cx="2743200" cy="365125"/>
          </a:xfrm>
        </p:spPr>
        <p:txBody>
          <a:bodyPr/>
          <a:lstStyle/>
          <a:p>
            <a:fld id="{2DEBF6B5-A8B6-5742-91AE-8DC29EBB8E42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4E73D6-138C-1ADF-D49D-63D80918C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PCA</a:t>
            </a:r>
            <a:endParaRPr lang="en-IN" sz="32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4624D47-39E5-FA46-D4D9-678C4E395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222" y="1564702"/>
            <a:ext cx="7836573" cy="369309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063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850847-F319-F70F-732C-6949456F8A1B}"/>
              </a:ext>
            </a:extLst>
          </p:cNvPr>
          <p:cNvSpPr txBox="1">
            <a:spLocks/>
          </p:cNvSpPr>
          <p:nvPr/>
        </p:nvSpPr>
        <p:spPr>
          <a:xfrm>
            <a:off x="798616" y="109630"/>
            <a:ext cx="10515600" cy="9495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Topics to be covered !!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264392-D627-1D6C-AE67-4D35FDFBD96C}"/>
              </a:ext>
            </a:extLst>
          </p:cNvPr>
          <p:cNvSpPr txBox="1">
            <a:spLocks/>
          </p:cNvSpPr>
          <p:nvPr/>
        </p:nvSpPr>
        <p:spPr>
          <a:xfrm>
            <a:off x="798616" y="1311028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Dimensionality Reduction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PCA?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Foundations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IN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PCA Workflow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IN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Variance and Information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IN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Scree Plot and Eigenvalues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IN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PCA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PCA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IN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Limitations of PCA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IN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A32B0C-7D21-4395-46BC-12458288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289116"/>
            <a:ext cx="2743200" cy="365125"/>
          </a:xfrm>
        </p:spPr>
        <p:txBody>
          <a:bodyPr/>
          <a:lstStyle/>
          <a:p>
            <a:fld id="{2DEBF6B5-A8B6-5742-91AE-8DC29EBB8E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25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8147D2-CC64-2CE2-3AA8-7BDAB1E9A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329" y="1593475"/>
            <a:ext cx="7772400" cy="3886201"/>
          </a:xfr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BB1C6-73FB-950E-16BD-D0A35C3CF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10312"/>
            <a:ext cx="2743200" cy="365125"/>
          </a:xfrm>
        </p:spPr>
        <p:txBody>
          <a:bodyPr/>
          <a:lstStyle/>
          <a:p>
            <a:fld id="{2DEBF6B5-A8B6-5742-91AE-8DC29EBB8E42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78CA16-0912-7647-BC4D-2BF106A48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PCA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919781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862937-D40F-13C3-53A8-A08C641B5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223" y="1690687"/>
            <a:ext cx="9765122" cy="2208959"/>
          </a:xfr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9D725-7CF4-DD5C-2BD0-6EC1292E9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10312"/>
            <a:ext cx="2743200" cy="365125"/>
          </a:xfrm>
        </p:spPr>
        <p:txBody>
          <a:bodyPr/>
          <a:lstStyle/>
          <a:p>
            <a:fld id="{2DEBF6B5-A8B6-5742-91AE-8DC29EBB8E42}" type="slidenum">
              <a:rPr lang="en-US" smtClean="0"/>
              <a:t>21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9CEF8FC-37C0-B7DE-A5EA-3C24F109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PCA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807559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D6A08A-BECC-1FE0-2094-401750CBF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833"/>
          <a:stretch/>
        </p:blipFill>
        <p:spPr>
          <a:xfrm>
            <a:off x="954204" y="1690688"/>
            <a:ext cx="3930348" cy="1980359"/>
          </a:xfr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1E15B-6B18-5324-7A74-D6E6C1281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10312"/>
            <a:ext cx="2743200" cy="365125"/>
          </a:xfrm>
        </p:spPr>
        <p:txBody>
          <a:bodyPr/>
          <a:lstStyle/>
          <a:p>
            <a:fld id="{2DEBF6B5-A8B6-5742-91AE-8DC29EBB8E42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001EA0-6A5C-4FA4-A950-E358D4C4D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556" y="1690688"/>
            <a:ext cx="6908476" cy="39488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6B495A3-CB26-940A-0BD2-F2D49A6E2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PCA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669414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E59D60-DB32-6102-99D2-6FD50C9DE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704" y="1690688"/>
            <a:ext cx="6184205" cy="3043704"/>
          </a:xfr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D824B-49C8-8842-27C0-9A4D4C03A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10312"/>
            <a:ext cx="2743200" cy="365125"/>
          </a:xfrm>
        </p:spPr>
        <p:txBody>
          <a:bodyPr/>
          <a:lstStyle/>
          <a:p>
            <a:fld id="{2DEBF6B5-A8B6-5742-91AE-8DC29EBB8E42}" type="slidenum">
              <a:rPr lang="en-US" smtClean="0"/>
              <a:t>23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912DDE-87DC-01E6-92D5-1CCA4314A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PCA</a:t>
            </a:r>
            <a:endParaRPr lang="en-IN" sz="3200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A60595DC-B623-B5ED-CA05-2D8FFFA8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413" y="1690688"/>
            <a:ext cx="4791016" cy="30437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4574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6224-506E-AB6C-DDD3-48E4D10EC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41623-6728-45E1-7BC1-DBE6BB99E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790"/>
            <a:ext cx="10515600" cy="4351339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Noise Reduction: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PCA can be effective in reducing noise and capturing the most important variance in the data, making it useful when dealing with noisy datasets.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Linearity: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PCA is a linear technique, which can be an advantage when data relationships are predominantly linear. 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Efficiency: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PCA is computationally efficient and can handle large datasets and a high number of dimensions, making it a practical choice for high-dimensional data.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Variance Retention: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PCA allows you to retain a specified portion of the total variance in the data, giving you control over how much information is preserved in the reduced feature space.</a:t>
            </a:r>
          </a:p>
          <a:p>
            <a:pPr marL="0" indent="0">
              <a:buNone/>
            </a:pP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8EA39-B89F-3B21-C066-2F8396867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10312"/>
            <a:ext cx="2743200" cy="365125"/>
          </a:xfrm>
        </p:spPr>
        <p:txBody>
          <a:bodyPr/>
          <a:lstStyle/>
          <a:p>
            <a:fld id="{2DEBF6B5-A8B6-5742-91AE-8DC29EBB8E4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205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487AE-1105-7A56-180A-55A42358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Limitations</a:t>
            </a:r>
            <a:endParaRPr lang="en-C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CC942-7787-60CC-93A6-E27D7BD29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9448"/>
            <a:ext cx="10515600" cy="435133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Linearity Assumption: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PCA assumes that the underlying data relationships are linear. If the data exhibits complex nonlinear structures the PCA is not a suitable technique.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Information Loss: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PCA discards some information when reducing dimensionality. The trade-off between dimensionality reduction and information preservation should be carefully considered.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Sensitive to Scaling: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PCA is sensitive to the scaling of features, so it's important to standardize or normalize data before applying PCA to avoid the impact of feature scale on the results.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Assumption of Orthogonality: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PCA assumes that the principal components are orthogonal (uncorrelated). This assumption may not hold in some datasets.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0A2131-1375-5547-A593-010E5F96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10312"/>
            <a:ext cx="2743200" cy="365125"/>
          </a:xfrm>
        </p:spPr>
        <p:txBody>
          <a:bodyPr/>
          <a:lstStyle/>
          <a:p>
            <a:fld id="{2DEBF6B5-A8B6-5742-91AE-8DC29EBB8E4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569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C767-C6F9-B76F-85D6-EC15C22DD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A23D7-4657-07EF-EEBF-F33065FF4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131"/>
            <a:ext cx="10515600" cy="4351339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Principal Component Analysis, or PCA, is a powerful and widely-used technique for dimensionality reduction, data preprocessing, and feature extraction. </a:t>
            </a: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machine learning projects, PCA can be a valuable tool for enhancing data quality, reducing computation complexity, and improving the interpretability of your results.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C4EBE-1608-DD75-DF87-336896AAB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10312"/>
            <a:ext cx="2743200" cy="365125"/>
          </a:xfrm>
        </p:spPr>
        <p:txBody>
          <a:bodyPr/>
          <a:lstStyle/>
          <a:p>
            <a:fld id="{2DEBF6B5-A8B6-5742-91AE-8DC29EBB8E4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408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1DC0-EC3D-0355-E739-FEE862AC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/>
                <a:cs typeface="Calibri Light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60D90-A951-2697-B225-7DEA59681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9059"/>
            <a:ext cx="10515600" cy="465624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[1] 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Wikipedia contributors. (2023, July 2). Scree plot. In </a:t>
            </a:r>
            <a:r>
              <a:rPr lang="en-US" sz="20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Wikipedia, The Free Encyclopedia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Retrieved 19:32, November 9, 2023, from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0" i="0" u="none" strike="noStrike" dirty="0">
                <a:solidFill>
                  <a:srgbClr val="3366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https://en.wikipedia.org/w/index.php?title=Scree_plot&amp;oldid=1163045172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0" marR="457200" indent="0" algn="l">
              <a:buNone/>
            </a:pPr>
            <a:r>
              <a:rPr lang="en-US" sz="2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[2]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Z.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Jaadi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“A Step by Step Explanation of Principal Component Analysis,” Built In, Sep. 04, 2019.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https://builtin.com/data-science/step-step-explanation-principal-component-analysis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‌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[3] “Principal Component Analysis (PCA),” www.youtube.com. https://www.youtube.com/watch?v=FD4DeN81ODY&amp;t=219s (accessed Nov. 09, 2023).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[4] “Principal Component Analysis (PCA),” www.youtube.com. https://www.youtube.com/watch?v=g-Hb26agBFg&amp;t=272s (accessed Nov. 09, 2023).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B. Hall, “An Intuitive Approach to PCA,” The Startup, Jun. 23, 2020. https://medium.com/swlh/an-intuitive-approach-to-pca-fc4d05c14c19 (accessed Nov. 09, 2023).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“|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notebook.community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notebook.community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https://notebook.community/hershaw/data-science-101/course/class1/pca/iris/PCA%20-%20Iris%20dataset (accessed Nov. 09, 2023).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“Eigenvalues and Eigenvectors,” lpsa.swarthmore.edu. https://lpsa.swarthmore.edu/MtrxVibe/EigMat/MatrixEigen.html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227965" indent="-227965"/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2DBFA-310F-0F7D-4658-D2A3948AF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254317"/>
            <a:ext cx="2743200" cy="305717"/>
          </a:xfrm>
        </p:spPr>
        <p:txBody>
          <a:bodyPr/>
          <a:lstStyle/>
          <a:p>
            <a:fld id="{2DEBF6B5-A8B6-5742-91AE-8DC29EBB8E4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192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917B-E82A-78AF-7E1F-32431EC5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/>
                <a:cs typeface="Calibri Light"/>
              </a:rPr>
              <a:t>Code Reference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B1F66-8A76-33B0-52E2-7348AFDE3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PCA on Iris Dataset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D9925-3E67-BF19-D0E0-5FA6E54E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10312"/>
            <a:ext cx="2743200" cy="365125"/>
          </a:xfrm>
        </p:spPr>
        <p:txBody>
          <a:bodyPr/>
          <a:lstStyle/>
          <a:p>
            <a:fld id="{2DEBF6B5-A8B6-5742-91AE-8DC29EBB8E4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10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DDBB4-E75E-D0C1-B3D0-89D9F474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684CF-60C2-8503-8C5D-F5E58C9D7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10312"/>
            <a:ext cx="2743200" cy="365125"/>
          </a:xfrm>
        </p:spPr>
        <p:txBody>
          <a:bodyPr/>
          <a:lstStyle/>
          <a:p>
            <a:fld id="{2DEBF6B5-A8B6-5742-91AE-8DC29EBB8E42}" type="slidenum">
              <a:rPr lang="en-US" smtClean="0"/>
              <a:t>29</a:t>
            </a:fld>
            <a:endParaRPr lang="en-US" dirty="0"/>
          </a:p>
        </p:txBody>
      </p:sp>
      <p:pic>
        <p:nvPicPr>
          <p:cNvPr id="1026" name="Picture 2" descr="Download Question Question Mark Response Royalty-Free Stock Illustration  Image - Pixabay">
            <a:extLst>
              <a:ext uri="{FF2B5EF4-FFF2-40B4-BE49-F238E27FC236}">
                <a16:creationId xmlns:a16="http://schemas.microsoft.com/office/drawing/2014/main" id="{529801A5-4A06-737C-D31F-46B085E6C2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421747"/>
            <a:ext cx="4351337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566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3884C-2E02-F242-557D-E1B211EFB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190"/>
            <a:ext cx="9879106" cy="8086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C5C6C-C4CD-C7A9-702A-E14078BA8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860"/>
            <a:ext cx="10515600" cy="43513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7965" indent="-227965">
              <a:buFont typeface="Arial"/>
            </a:pPr>
            <a:r>
              <a:rPr lang="en-US" sz="2000" dirty="0">
                <a:latin typeface="Times New Roman"/>
                <a:ea typeface="Calibri" panose="020F0502020204030204"/>
                <a:cs typeface="Calibri" panose="020F0502020204030204"/>
              </a:rPr>
              <a:t>Dimensionality reduction refers to the techniques that reduce the number of input variables in dataset.</a:t>
            </a:r>
          </a:p>
          <a:p>
            <a:pPr marL="0" indent="0">
              <a:buNone/>
            </a:pPr>
            <a:endParaRPr lang="en-US" sz="2000" dirty="0">
              <a:latin typeface="Times New Roman"/>
              <a:ea typeface="Calibri" panose="020F0502020204030204"/>
              <a:cs typeface="Calibri" panose="020F0502020204030204"/>
            </a:endParaRPr>
          </a:p>
          <a:p>
            <a:pPr marL="227965" indent="-227965">
              <a:buFont typeface="Arial"/>
            </a:pPr>
            <a:r>
              <a:rPr lang="en-US" sz="2000" dirty="0">
                <a:latin typeface="Times New Roman"/>
                <a:ea typeface="Calibri" panose="020F0502020204030204"/>
                <a:cs typeface="Calibri" panose="020F0502020204030204"/>
              </a:rPr>
              <a:t>Why Dimensionality Reduction:</a:t>
            </a:r>
          </a:p>
          <a:p>
            <a:pPr marL="685154" lvl="1" indent="-227965">
              <a:buFont typeface="Arial"/>
            </a:pPr>
            <a:r>
              <a:rPr lang="en-US" sz="2000" dirty="0">
                <a:latin typeface="Times New Roman"/>
                <a:ea typeface="Calibri" panose="020F0502020204030204"/>
                <a:cs typeface="Calibri" panose="020F0502020204030204"/>
              </a:rPr>
              <a:t>Less Computation and training time</a:t>
            </a:r>
          </a:p>
          <a:p>
            <a:pPr marL="685154" lvl="1" indent="-227965">
              <a:buFont typeface="Arial"/>
            </a:pPr>
            <a:r>
              <a:rPr lang="en-US" sz="2000" dirty="0">
                <a:latin typeface="Times New Roman"/>
                <a:ea typeface="Calibri" panose="020F0502020204030204"/>
                <a:cs typeface="Calibri" panose="020F0502020204030204"/>
              </a:rPr>
              <a:t>Removing redundancy</a:t>
            </a:r>
          </a:p>
          <a:p>
            <a:pPr marL="685154" lvl="1" indent="-227965">
              <a:buFont typeface="Arial"/>
            </a:pPr>
            <a:r>
              <a:rPr lang="en-US" sz="2000" dirty="0">
                <a:latin typeface="Times New Roman"/>
                <a:ea typeface="Calibri" panose="020F0502020204030204"/>
                <a:cs typeface="Calibri" panose="020F0502020204030204"/>
              </a:rPr>
              <a:t>Memory optimization</a:t>
            </a:r>
          </a:p>
          <a:p>
            <a:pPr marL="685154" lvl="1" indent="-227965">
              <a:buFont typeface="Arial"/>
            </a:pPr>
            <a:r>
              <a:rPr lang="en-US" sz="2000" dirty="0">
                <a:latin typeface="Times New Roman"/>
                <a:ea typeface="Calibri" panose="020F0502020204030204"/>
                <a:cs typeface="Calibri" panose="020F0502020204030204"/>
              </a:rPr>
              <a:t>Makes data easy for plotting in graphs</a:t>
            </a:r>
          </a:p>
          <a:p>
            <a:pPr marL="685154" lvl="1" indent="-227965">
              <a:buFont typeface="Arial"/>
            </a:pPr>
            <a:r>
              <a:rPr lang="en-US" sz="2000" dirty="0">
                <a:latin typeface="Times New Roman"/>
                <a:ea typeface="Calibri" panose="020F0502020204030204"/>
                <a:cs typeface="Calibri" panose="020F0502020204030204"/>
              </a:rPr>
              <a:t>Finding out most significant features and skip the rest</a:t>
            </a:r>
          </a:p>
          <a:p>
            <a:pPr marL="0" indent="0">
              <a:buNone/>
            </a:pPr>
            <a:endParaRPr lang="en-US" sz="2000" dirty="0">
              <a:latin typeface="Times New Roman"/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5468B-C560-E753-553B-F9CEB25A8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206685"/>
            <a:ext cx="2743200" cy="365125"/>
          </a:xfrm>
        </p:spPr>
        <p:txBody>
          <a:bodyPr/>
          <a:lstStyle/>
          <a:p>
            <a:fld id="{2DEBF6B5-A8B6-5742-91AE-8DC29EBB8E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83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819CB9E-8938-5E08-611B-65178E5B8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86" y="457718"/>
            <a:ext cx="3380527" cy="685282"/>
          </a:xfrm>
        </p:spPr>
        <p:txBody>
          <a:bodyPr anchor="b">
            <a:normAutofit/>
          </a:bodyPr>
          <a:lstStyle/>
          <a:p>
            <a:r>
              <a:rPr lang="en-US" sz="3200" dirty="0">
                <a:latin typeface="Times New Roman"/>
                <a:cs typeface="Calibri" panose="020F0502020204030204"/>
              </a:rPr>
              <a:t>What is PCA?</a:t>
            </a:r>
            <a:endParaRPr lang="en-US" sz="3200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185099-F1B7-E4B8-E925-BED1A7C67D81}"/>
              </a:ext>
            </a:extLst>
          </p:cNvPr>
          <p:cNvSpPr txBox="1"/>
          <p:nvPr/>
        </p:nvSpPr>
        <p:spPr>
          <a:xfrm>
            <a:off x="801686" y="1308645"/>
            <a:ext cx="45367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is a technique for reducing the dimensionality of dataset, increasing interpretability but at the same time minimizing information loss.</a:t>
            </a:r>
          </a:p>
        </p:txBody>
      </p:sp>
      <p:pic>
        <p:nvPicPr>
          <p:cNvPr id="25" name="Picture 24" descr="A graph showing a number of rooms&#10;&#10;Description automatically generated">
            <a:extLst>
              <a:ext uri="{FF2B5EF4-FFF2-40B4-BE49-F238E27FC236}">
                <a16:creationId xmlns:a16="http://schemas.microsoft.com/office/drawing/2014/main" id="{CAA1564D-8BCE-7EAA-B3EA-71099AAAC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659" y="1308645"/>
            <a:ext cx="6088714" cy="33796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89C443-FDE2-8BA1-F04F-75BE345CDCCD}"/>
              </a:ext>
            </a:extLst>
          </p:cNvPr>
          <p:cNvSpPr txBox="1"/>
          <p:nvPr/>
        </p:nvSpPr>
        <p:spPr>
          <a:xfrm>
            <a:off x="5595659" y="4688284"/>
            <a:ext cx="656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800" dirty="0">
                <a:solidFill>
                  <a:srgbClr val="0563C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https://youtu.be/g-Hb26agBFg?si=dx81XmSygRrFzMPf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54E70-EBC6-926B-0918-A4201CC0D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217719"/>
            <a:ext cx="2743200" cy="365125"/>
          </a:xfrm>
        </p:spPr>
        <p:txBody>
          <a:bodyPr/>
          <a:lstStyle/>
          <a:p>
            <a:fld id="{2DEBF6B5-A8B6-5742-91AE-8DC29EBB8E4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774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E3864-7BF7-B661-FA48-D0F2D7100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 and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2F216-06ED-7D47-0575-8B3770562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554"/>
            <a:ext cx="10515600" cy="4351339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PCA aims to find orthogonal axes (principal components) in the data such that the variance of the data along these axes is maximized. </a:t>
            </a: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first principal component accounts for the most significant variance, the second principal component accounts for the second most significant variance, and so on. </a:t>
            </a: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property helps in retaining as much information as possible while reducing the dimensionality of the data.</a:t>
            </a: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 of the primary uses of PCA is to determine how much variance in the original data is retained by each principal component. </a:t>
            </a: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can calculate the proportion of variance explained by each principal component, which helps us understand which components contribute the most to the data's variability. (eigen values)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A2F92-FDDF-F9F6-BA8C-DD9637A5C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10312"/>
            <a:ext cx="2743200" cy="365125"/>
          </a:xfrm>
        </p:spPr>
        <p:txBody>
          <a:bodyPr/>
          <a:lstStyle/>
          <a:p>
            <a:fld id="{2DEBF6B5-A8B6-5742-91AE-8DC29EBB8E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96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B7CE7-846E-B07E-C656-8091BF595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86" y="446354"/>
            <a:ext cx="10264590" cy="824814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Workflow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F36458-194B-DAC1-AE2D-AAA634702690}"/>
              </a:ext>
            </a:extLst>
          </p:cNvPr>
          <p:cNvSpPr/>
          <p:nvPr/>
        </p:nvSpPr>
        <p:spPr>
          <a:xfrm>
            <a:off x="815789" y="1433229"/>
            <a:ext cx="2583870" cy="68944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FF0449-4F13-D128-9992-DCB1B108108F}"/>
              </a:ext>
            </a:extLst>
          </p:cNvPr>
          <p:cNvSpPr/>
          <p:nvPr/>
        </p:nvSpPr>
        <p:spPr>
          <a:xfrm>
            <a:off x="815788" y="2669096"/>
            <a:ext cx="2583870" cy="68944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the Covariance Matrix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3AFCD2-E07E-13EA-EB94-F459042266F4}"/>
              </a:ext>
            </a:extLst>
          </p:cNvPr>
          <p:cNvSpPr/>
          <p:nvPr/>
        </p:nvSpPr>
        <p:spPr>
          <a:xfrm>
            <a:off x="815786" y="3911994"/>
            <a:ext cx="2583870" cy="68944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Eigenvector and Eigenvalue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9AC5D-B9EA-93C8-E540-861C59B6CBE2}"/>
              </a:ext>
            </a:extLst>
          </p:cNvPr>
          <p:cNvSpPr/>
          <p:nvPr/>
        </p:nvSpPr>
        <p:spPr>
          <a:xfrm>
            <a:off x="815786" y="5065196"/>
            <a:ext cx="2583870" cy="68944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feature vector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AAD7A1-6C89-9095-25F9-E91486DC37F0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2107723" y="2122670"/>
            <a:ext cx="1" cy="546426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18D25A-9BB4-3A71-9291-265C977DA7B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107721" y="3358537"/>
            <a:ext cx="2" cy="553457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5C2E62-EC55-1040-AD12-BC500935514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107721" y="4601435"/>
            <a:ext cx="0" cy="463761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F4BDE0C-A530-39FF-2BB3-B94652EAF7F9}"/>
              </a:ext>
            </a:extLst>
          </p:cNvPr>
          <p:cNvSpPr txBox="1"/>
          <p:nvPr/>
        </p:nvSpPr>
        <p:spPr>
          <a:xfrm>
            <a:off x="3931018" y="5090629"/>
            <a:ext cx="7741020" cy="70788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if need to discard components of lesser significance (of low eigenvalues) and form a matrix of vectors that we call Feature vector.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9384A4-6C61-734E-18F9-320F2E7A20FD}"/>
              </a:ext>
            </a:extLst>
          </p:cNvPr>
          <p:cNvSpPr txBox="1"/>
          <p:nvPr/>
        </p:nvSpPr>
        <p:spPr>
          <a:xfrm>
            <a:off x="3931020" y="2678078"/>
            <a:ext cx="7741025" cy="707886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nderstand how the variables of the input data set are varying from the mean with respect to each other for checking relationship between them.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077071-37E2-A613-08C9-B17003DF79BA}"/>
              </a:ext>
            </a:extLst>
          </p:cNvPr>
          <p:cNvSpPr txBox="1"/>
          <p:nvPr/>
        </p:nvSpPr>
        <p:spPr>
          <a:xfrm>
            <a:off x="3931022" y="1476339"/>
            <a:ext cx="7741016" cy="70788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Standardize the range of the continuous initial variables so that each one of them contributes equally to the analysis.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55AD6-8E16-0A2A-C335-FF302137FFC3}"/>
              </a:ext>
            </a:extLst>
          </p:cNvPr>
          <p:cNvSpPr txBox="1"/>
          <p:nvPr/>
        </p:nvSpPr>
        <p:spPr>
          <a:xfrm>
            <a:off x="3931016" y="3864146"/>
            <a:ext cx="7741022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000" kern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Eigenvectors and Eigenvalues are linear algebra concepts that we compute from the covariance matrix to determine </a:t>
            </a:r>
            <a:r>
              <a:rPr lang="en-US" sz="2000" b="1" kern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components</a:t>
            </a:r>
            <a:r>
              <a:rPr lang="en-US" sz="2000" kern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2D121-C19B-E85D-BDC8-B6FE46E95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269585"/>
            <a:ext cx="2743200" cy="365125"/>
          </a:xfrm>
        </p:spPr>
        <p:txBody>
          <a:bodyPr/>
          <a:lstStyle/>
          <a:p>
            <a:fld id="{2DEBF6B5-A8B6-5742-91AE-8DC29EBB8E4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12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05D68-7A34-482E-4128-20EF04D44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/>
                <a:cs typeface="Calibri" panose="020F0502020204030204"/>
              </a:rPr>
              <a:t>Mathematical Foundations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77A29-F84C-6301-52AE-507CFBF27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343"/>
            <a:ext cx="10515600" cy="4351339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Co-variance Matrix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189" lvl="1" indent="0">
              <a:buNone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covariance matrix is a </a:t>
            </a:r>
            <a:r>
              <a:rPr lang="en-US" sz="20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× </a:t>
            </a:r>
            <a:r>
              <a:rPr lang="en-US" sz="20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symmetric matrix (where </a:t>
            </a:r>
            <a:r>
              <a:rPr lang="en-US" sz="20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 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the number of dimensions) that has entries of the covariances associated with all possible pairs of the initial variables. [2]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igenvectors</a:t>
            </a:r>
          </a:p>
          <a:p>
            <a:pPr marL="457189" lvl="1" indent="0">
              <a:buNone/>
            </a:pPr>
            <a:r>
              <a:rPr lang="en-IN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Eigen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vectors are the linear combination of the original datapoints and in PCA they are the principal components.</a:t>
            </a:r>
            <a:endParaRPr lang="en-IN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Eigenvalue</a:t>
            </a:r>
          </a:p>
          <a:p>
            <a:pPr marL="457189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Eigenvalues can be thought of as a measure of the amount of variation in the data that is explained by each principal component.</a:t>
            </a:r>
          </a:p>
          <a:p>
            <a:pPr marL="457189" lvl="1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189" lvl="1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Info on Eigenvalues and Eigenvectors: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https://lpsa.swarthmore.edu/MtrxVibe/EigMat/MatrixEigen.html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DD42D2-FB0D-E934-A0FD-EBF186B04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10312"/>
            <a:ext cx="2743200" cy="365125"/>
          </a:xfrm>
        </p:spPr>
        <p:txBody>
          <a:bodyPr/>
          <a:lstStyle/>
          <a:p>
            <a:fld id="{2DEBF6B5-A8B6-5742-91AE-8DC29EBB8E4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97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0ACF1-2CAE-0A95-939F-F4C3392B3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03"/>
            <a:ext cx="10515600" cy="1325563"/>
          </a:xfrm>
        </p:spPr>
        <p:txBody>
          <a:bodyPr>
            <a:normAutofit/>
          </a:bodyPr>
          <a:lstStyle/>
          <a:p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calculate Co-variance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537B0-9E4B-C1C7-9843-553DFAB677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5194"/>
                <a:ext cx="10515600" cy="4548748"/>
              </a:xfrm>
            </p:spPr>
            <p:txBody>
              <a:bodyPr>
                <a:normAutofit fontScale="32500" lnSpcReduction="20000"/>
              </a:bodyPr>
              <a:lstStyle/>
              <a:p>
                <a:pPr marL="0" indent="0">
                  <a:buNone/>
                </a:pPr>
                <a:r>
                  <a:rPr lang="en-US" sz="62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context of Principal Component Analysis (PCA), you can calculate the variance of a set of data points in the original feature space or in the space of principal components. </a:t>
                </a:r>
              </a:p>
              <a:p>
                <a:pPr marL="0" indent="0" algn="l">
                  <a:buNone/>
                </a:pPr>
                <a:r>
                  <a:rPr lang="en-US" sz="62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Variance in the Original Feature Space: To calculate the variance of a set of data points in the original feature space, you can use the following formula</a:t>
                </a:r>
                <a:r>
                  <a:rPr lang="en-US" sz="6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6200" b="1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189" lvl="1" indent="0" algn="ctr">
                  <a:buNone/>
                </a:pPr>
                <a:endParaRPr lang="en-US" sz="5100" b="1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189" lvl="1" indent="0" algn="ctr">
                  <a:buNone/>
                </a:pPr>
                <a:r>
                  <a:rPr lang="en-US" sz="77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7700" b="1" i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</a:t>
                </a:r>
                <a:r>
                  <a:rPr lang="en-US" sz="7700" b="1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(x, y)= </a:t>
                </a:r>
                <a14:m>
                  <m:oMath xmlns:m="http://schemas.openxmlformats.org/officeDocument/2006/math">
                    <m:r>
                      <a:rPr lang="en-US" sz="7700" b="1" i="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  </m:t>
                    </m:r>
                    <m:nary>
                      <m:naryPr>
                        <m:chr m:val="∑"/>
                        <m:ctrlPr>
                          <a:rPr lang="pt-BR" sz="7700" b="1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7700" b="1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pt-BR" sz="7700" b="1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pt-BR" sz="7700" b="1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pt-BR" sz="7700" b="1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77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7700" b="1" i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7700" b="1" i="0" baseline="-250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77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77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–</m:t>
                        </m:r>
                        <m:r>
                          <a:rPr lang="en-US" sz="77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̵</m:t>
                        </m:r>
                        <m:r>
                          <a:rPr lang="en-US" sz="77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en-US" sz="77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̄</m:t>
                        </m:r>
                        <m:r>
                          <m:rPr>
                            <m:nor/>
                          </m:rPr>
                          <a:rPr lang="en-US" sz="77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) (</m:t>
                        </m:r>
                        <m:r>
                          <m:rPr>
                            <m:nor/>
                          </m:rPr>
                          <a:rPr lang="en-US" sz="7700" b="1" i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7700" b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77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77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–</m:t>
                        </m:r>
                        <m:r>
                          <a:rPr lang="az-Cyrl-AZ" sz="77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ӯ</m:t>
                        </m:r>
                        <m:r>
                          <m:rPr>
                            <m:nor/>
                          </m:rPr>
                          <a:rPr lang="en-US" sz="77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7700" b="1" i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] /</m:t>
                        </m:r>
                        <m:r>
                          <m:rPr>
                            <m:nor/>
                          </m:rPr>
                          <a:rPr lang="en-US" sz="77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77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77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77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77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77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6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7700" b="1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57509" lvl="8" indent="0">
                  <a:buNone/>
                </a:pPr>
                <a:endParaRPr lang="en-US" sz="60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62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Where:</a:t>
                </a:r>
              </a:p>
              <a:p>
                <a:r>
                  <a:rPr lang="en-US" sz="6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6200" b="0" i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</a:t>
                </a:r>
                <a:r>
                  <a:rPr lang="en-US" sz="62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(x, y) is the variance.</a:t>
                </a:r>
              </a:p>
              <a:p>
                <a:r>
                  <a:rPr lang="en-US" sz="62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is the number of data points in each column X and Y.</a:t>
                </a:r>
              </a:p>
              <a:p>
                <a:r>
                  <a:rPr lang="en-US" sz="62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 represents the summation.</a:t>
                </a:r>
              </a:p>
              <a:p>
                <a:r>
                  <a:rPr lang="en-US" sz="62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6200" b="0" i="0" baseline="-25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en-US" sz="62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6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sz="6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6200" b="0" i="0" baseline="-2500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6200" b="0" i="0" baseline="-25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62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an individual data point in column x and y respectively.</a:t>
                </a:r>
              </a:p>
              <a:p>
                <a14:m>
                  <m:oMath xmlns:m="http://schemas.openxmlformats.org/officeDocument/2006/math">
                    <m:r>
                      <a:rPr lang="en-US" sz="62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sz="62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̄</m:t>
                    </m:r>
                  </m:oMath>
                </a14:m>
                <a:r>
                  <a:rPr lang="en-US" sz="62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mean (average) of the data points in column X.</a:t>
                </a:r>
              </a:p>
              <a:p>
                <a14:m>
                  <m:oMath xmlns:m="http://schemas.openxmlformats.org/officeDocument/2006/math">
                    <m:r>
                      <a:rPr lang="az-Cyrl-AZ" sz="62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ӯ</m:t>
                    </m:r>
                  </m:oMath>
                </a14:m>
                <a:r>
                  <a:rPr lang="en-US" sz="6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mean (average) of the data points in column Y.</a:t>
                </a:r>
                <a:endParaRPr lang="en-US" sz="6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537B0-9E4B-C1C7-9843-553DFAB677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5194"/>
                <a:ext cx="10515600" cy="4548748"/>
              </a:xfrm>
              <a:blipFill>
                <a:blip r:embed="rId2"/>
                <a:stretch>
                  <a:fillRect l="-638" t="-2544" r="-9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7C077-41C1-E2CE-8DD8-6A59B9C63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275434"/>
            <a:ext cx="2743200" cy="365125"/>
          </a:xfrm>
        </p:spPr>
        <p:txBody>
          <a:bodyPr/>
          <a:lstStyle/>
          <a:p>
            <a:fld id="{2DEBF6B5-A8B6-5742-91AE-8DC29EBB8E4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48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5AC9-B656-7C09-1A40-A65F3A68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494" y="44991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Variance in the Space of Principal Components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2B5D0-5266-CA2A-EC11-4B64167EB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494" y="1562613"/>
            <a:ext cx="10515600" cy="435133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calculate the variance of data along a particular principal component in the space of principal components, you can use the eigenvalues of the covariance matrix. 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eigenvalue represents the variance of the data along the corresponding principal component.</a:t>
            </a:r>
          </a:p>
          <a:p>
            <a:pPr marL="0" indent="0" algn="l">
              <a:buNone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Let λ1, λ2, λ3, ... be the eigenvalues, and PC1, PC2, PC3, ... be the principal components in descending order of eigenvalues (variance). The variance explained by a specific principal component (</a:t>
            </a:r>
            <a:r>
              <a:rPr lang="en-US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r>
              <a:rPr lang="en-US" sz="2000" b="0" i="0" baseline="-25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is given by:</a:t>
            </a:r>
          </a:p>
          <a:p>
            <a:pPr marL="0" indent="0" algn="l">
              <a:buNone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Variance Explained by 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r>
              <a:rPr lang="en-US" sz="2000" b="1" i="0" baseline="-25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1" i="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 λ</a:t>
            </a:r>
            <a:endParaRPr lang="en-IN" sz="2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313FE7-BBC1-84B6-8EA4-0705D065F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259937"/>
            <a:ext cx="2743200" cy="296300"/>
          </a:xfrm>
        </p:spPr>
        <p:txBody>
          <a:bodyPr/>
          <a:lstStyle/>
          <a:p>
            <a:fld id="{2DEBF6B5-A8B6-5742-91AE-8DC29EBB8E4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94490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UWindsor Yellow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6004</TotalTime>
  <Words>1981</Words>
  <Application>Microsoft Office PowerPoint</Application>
  <PresentationFormat>Widescreen</PresentationFormat>
  <Paragraphs>207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Times New Roman</vt:lpstr>
      <vt:lpstr>1_Office Theme</vt:lpstr>
      <vt:lpstr>Dimensionality Reduction: Principal Component Analysis</vt:lpstr>
      <vt:lpstr>PowerPoint Presentation</vt:lpstr>
      <vt:lpstr>Introduction to Dimensionality Reduction</vt:lpstr>
      <vt:lpstr>What is PCA?</vt:lpstr>
      <vt:lpstr>Variance and Information</vt:lpstr>
      <vt:lpstr>PCA Workflow</vt:lpstr>
      <vt:lpstr>Mathematical Foundations</vt:lpstr>
      <vt:lpstr>How to calculate Co-variance</vt:lpstr>
      <vt:lpstr>Variance in the Space of Principal Components</vt:lpstr>
      <vt:lpstr>Calculate Co-variance Matrix</vt:lpstr>
      <vt:lpstr>PowerPoint Presentation</vt:lpstr>
      <vt:lpstr>PowerPoint Presentation</vt:lpstr>
      <vt:lpstr>PowerPoint Presentation</vt:lpstr>
      <vt:lpstr>Example of Eigen vector</vt:lpstr>
      <vt:lpstr>Scree Plot</vt:lpstr>
      <vt:lpstr>Implementing PCA</vt:lpstr>
      <vt:lpstr>Implementing PCA</vt:lpstr>
      <vt:lpstr>Implementing PCA</vt:lpstr>
      <vt:lpstr>Implementing PCA</vt:lpstr>
      <vt:lpstr>Implementing PCA</vt:lpstr>
      <vt:lpstr>Implementing PCA</vt:lpstr>
      <vt:lpstr>Implementing PCA</vt:lpstr>
      <vt:lpstr>Implementing PCA</vt:lpstr>
      <vt:lpstr>Advantages of PCA</vt:lpstr>
      <vt:lpstr>Challenges and Limitations</vt:lpstr>
      <vt:lpstr>Conclusion</vt:lpstr>
      <vt:lpstr>References</vt:lpstr>
      <vt:lpstr>Code Reference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Linear Regression Group-24</dc:title>
  <dc:creator>Altamash Yar</dc:creator>
  <cp:lastModifiedBy>Jiayuan Wang</cp:lastModifiedBy>
  <cp:revision>122</cp:revision>
  <dcterms:created xsi:type="dcterms:W3CDTF">2023-09-28T21:26:11Z</dcterms:created>
  <dcterms:modified xsi:type="dcterms:W3CDTF">2023-11-14T00:48:39Z</dcterms:modified>
</cp:coreProperties>
</file>